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7"/>
  </p:notesMasterIdLst>
  <p:handoutMasterIdLst>
    <p:handoutMasterId r:id="rId68"/>
  </p:handoutMasterIdLst>
  <p:sldIdLst>
    <p:sldId id="970" r:id="rId59"/>
    <p:sldId id="1130" r:id="rId60"/>
    <p:sldId id="1138" r:id="rId61"/>
    <p:sldId id="1139" r:id="rId62"/>
    <p:sldId id="1140" r:id="rId63"/>
    <p:sldId id="1141" r:id="rId64"/>
    <p:sldId id="1142" r:id="rId65"/>
    <p:sldId id="1143" r:id="rId66"/>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56611" autoAdjust="0"/>
  </p:normalViewPr>
  <p:slideViewPr>
    <p:cSldViewPr showGuides="1">
      <p:cViewPr varScale="1">
        <p:scale>
          <a:sx n="39" d="100"/>
          <a:sy n="39" d="100"/>
        </p:scale>
        <p:origin x="1884" y="20"/>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5.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8.xml"/><Relationship Id="rId5" Type="http://schemas.openxmlformats.org/officeDocument/2006/relationships/slideMaster" Target="slideMasters/slideMaster5.xml"/><Relationship Id="rId61" Type="http://schemas.openxmlformats.org/officeDocument/2006/relationships/slide" Target="slides/slide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6.xml"/><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4.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 Type="http://schemas.openxmlformats.org/officeDocument/2006/relationships/slideMaster" Target="slideMasters/slideMaster7.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2019/7/26</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2019/7/26</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8889, input_analysis_bulk_T01: bulk with T=0.1</a:t>
            </a:r>
          </a:p>
          <a:p>
            <a:r>
              <a:rPr lang="en-US" altLang="zh-CN" baseline="0" dirty="0" smtClean="0"/>
              <a:t>8888, input_analysis_socket_abilene_01_minrbar_final: socket with T=0.1</a:t>
            </a:r>
          </a:p>
          <a:p>
            <a:endParaRPr lang="en-US" altLang="zh-CN" baseline="0" dirty="0" smtClean="0"/>
          </a:p>
          <a:p>
            <a:r>
              <a:rPr lang="en-US" altLang="zh-CN" baseline="0" dirty="0" smtClean="0"/>
              <a:t>-&gt;remind that bulk was reasonable but regimes were not really as expected to be (low: low traffic, …) due to no control over TCP</a:t>
            </a:r>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42824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8888</a:t>
            </a:r>
            <a:r>
              <a:rPr lang="en-US" altLang="zh-CN" baseline="0" dirty="0" smtClean="0"/>
              <a:t>, input_analysis_socket_abilene_01_minrbar_final: socket with </a:t>
            </a:r>
            <a:r>
              <a:rPr lang="en-US" altLang="zh-CN" baseline="0" dirty="0" smtClean="0"/>
              <a:t>T=0.1</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9909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8889, input_analysis_bulk_T01: bulk with </a:t>
            </a:r>
            <a:r>
              <a:rPr lang="en-US" altLang="zh-CN" baseline="0" dirty="0" smtClean="0"/>
              <a:t>T=0.1, T=0.3</a:t>
            </a:r>
          </a:p>
          <a:p>
            <a:endParaRPr lang="en-US" altLang="zh-CN" baseline="0" dirty="0" smtClean="0"/>
          </a:p>
          <a:p>
            <a:r>
              <a:rPr lang="en-US" altLang="zh-CN" baseline="0" dirty="0" smtClean="0"/>
              <a:t>-&gt;no real difference. Interesting to check same for socket app</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1024555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8888</a:t>
            </a:r>
            <a:r>
              <a:rPr lang="en-US" altLang="zh-CN" baseline="0" dirty="0" smtClean="0"/>
              <a:t>, input_analysis_socket_abilene_01_minrbar_final: socket with </a:t>
            </a:r>
            <a:r>
              <a:rPr lang="en-US" altLang="zh-CN" baseline="0" dirty="0" smtClean="0"/>
              <a:t>T=0.1. </a:t>
            </a:r>
            <a:endParaRPr lang="en-US" altLang="zh-CN" baseline="0" dirty="0" smtClean="0"/>
          </a:p>
          <a:p>
            <a:r>
              <a:rPr lang="en-US" altLang="zh-CN" baseline="0" dirty="0" smtClean="0"/>
              <a:t>-&gt;Show </a:t>
            </a:r>
            <a:r>
              <a:rPr lang="en-US" altLang="zh-CN" baseline="0" dirty="0" err="1" smtClean="0"/>
              <a:t>catplot</a:t>
            </a:r>
            <a:r>
              <a:rPr lang="en-US" altLang="zh-CN" baseline="0" dirty="0" smtClean="0"/>
              <a:t>, utilization (traffic and load cases), missing values</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198474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Explain approach</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6</a:t>
            </a:fld>
            <a:endParaRPr lang="zh-CN" altLang="en-US" dirty="0"/>
          </a:p>
        </p:txBody>
      </p:sp>
    </p:spTree>
    <p:extLst>
      <p:ext uri="{BB962C8B-B14F-4D97-AF65-F5344CB8AC3E}">
        <p14:creationId xmlns:p14="http://schemas.microsoft.com/office/powerpoint/2010/main" val="298373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8889, input_analysis_bulk_T01: bulk with </a:t>
            </a:r>
            <a:r>
              <a:rPr lang="en-US" altLang="zh-CN" baseline="0" dirty="0" smtClean="0"/>
              <a:t>T=0.1, T=0.3</a:t>
            </a:r>
            <a:endParaRPr lang="en-US" altLang="zh-CN" baseline="0" dirty="0" smtClean="0"/>
          </a:p>
          <a:p>
            <a:r>
              <a:rPr lang="en-US" altLang="zh-CN" baseline="0" dirty="0" smtClean="0"/>
              <a:t>8888, input_analysis_socket_abilene_01_minrbar_final: socket with </a:t>
            </a:r>
            <a:r>
              <a:rPr lang="en-US" altLang="zh-CN" baseline="0" dirty="0" smtClean="0"/>
              <a:t>T=0.1</a:t>
            </a:r>
          </a:p>
          <a:p>
            <a:endParaRPr lang="en-US" altLang="zh-CN" baseline="0" dirty="0" smtClean="0"/>
          </a:p>
          <a:p>
            <a:r>
              <a:rPr lang="en-US" altLang="zh-CN" baseline="0" dirty="0" smtClean="0"/>
              <a:t>-&gt; show results in </a:t>
            </a:r>
            <a:r>
              <a:rPr lang="en-US" altLang="zh-CN" baseline="0" dirty="0" err="1" smtClean="0"/>
              <a:t>heatmap</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377638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Explain next steps in case current dataset is ok</a:t>
            </a:r>
          </a:p>
          <a:p>
            <a:pPr marL="171450" indent="-171450">
              <a:buFontTx/>
              <a:buChar char="-"/>
            </a:pPr>
            <a:r>
              <a:rPr lang="en-US" altLang="zh-CN" baseline="0" dirty="0" smtClean="0"/>
              <a:t>Adding features</a:t>
            </a:r>
          </a:p>
          <a:p>
            <a:pPr marL="171450" indent="-171450">
              <a:buFontTx/>
              <a:buChar char="-"/>
            </a:pPr>
            <a:r>
              <a:rPr lang="en-US" altLang="zh-CN" baseline="0" dirty="0" smtClean="0"/>
              <a:t>Comment learning on this phase</a:t>
            </a:r>
          </a:p>
          <a:p>
            <a:pPr marL="171450" indent="-171450">
              <a:buFontTx/>
              <a:buChar char="-"/>
            </a:pPr>
            <a:r>
              <a:rPr lang="en-US" altLang="zh-CN" baseline="0" dirty="0" smtClean="0"/>
              <a:t>Compare with random forest</a:t>
            </a:r>
          </a:p>
          <a:p>
            <a:pPr marL="171450" indent="-171450">
              <a:buFontTx/>
              <a:buChar char="-"/>
            </a:pPr>
            <a:r>
              <a:rPr lang="en-US" altLang="zh-CN" baseline="0" dirty="0" smtClean="0"/>
              <a:t>Try </a:t>
            </a:r>
            <a:r>
              <a:rPr lang="en-US" altLang="zh-CN" baseline="0" smtClean="0"/>
              <a:t>DL techniques to extract info</a:t>
            </a:r>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3777611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7/26/2019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2019/7/26</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2019/7/26</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869505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2019/7/26</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2019/7/26</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2019/7/26</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7/26/2019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2019/7/26</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2019/7/26</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7/26/2019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7/26/2019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26/07/2019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26/07/2019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26/07/2019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26/07/2019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26/07/2019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2019/7/26</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7/26/2019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7/26/2019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Analysis of generated dataset v2</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July 29,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rgbClr val="0000FF"/>
                </a:solidFill>
              </a:rPr>
              <a:t>Execution of different TCP application: implementation of own socket application</a:t>
            </a:r>
          </a:p>
          <a:p>
            <a:pPr lvl="1"/>
            <a:r>
              <a:rPr lang="en-US" sz="1400" dirty="0" smtClean="0">
                <a:solidFill>
                  <a:srgbClr val="0070C0"/>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rgbClr val="FF0000"/>
                </a:solidFill>
              </a:rPr>
              <a:t>Is this </a:t>
            </a:r>
            <a:r>
              <a:rPr lang="en-US" sz="1200" u="sng" dirty="0" smtClean="0">
                <a:solidFill>
                  <a:srgbClr val="FF0000"/>
                </a:solidFill>
              </a:rPr>
              <a:t>reasonable</a:t>
            </a:r>
            <a:r>
              <a:rPr lang="en-US" sz="1200" dirty="0" smtClean="0">
                <a:solidFill>
                  <a:srgbClr val="FF0000"/>
                </a:solidFill>
              </a:rPr>
              <a:t>?</a:t>
            </a:r>
          </a:p>
          <a:p>
            <a:pPr lvl="1"/>
            <a:r>
              <a:rPr lang="en-US" sz="1400" dirty="0" smtClean="0">
                <a:solidFill>
                  <a:schemeClr val="tx1">
                    <a:lumMod val="75000"/>
                    <a:lumOff val="25000"/>
                  </a:schemeClr>
                </a:solidFill>
              </a:rPr>
              <a:t>Improvement finding correct </a:t>
            </a:r>
            <a:r>
              <a:rPr lang="en-US" sz="1400" dirty="0" err="1" smtClean="0">
                <a:solidFill>
                  <a:schemeClr val="tx1">
                    <a:lumMod val="75000"/>
                    <a:lumOff val="25000"/>
                  </a:schemeClr>
                </a:solidFill>
              </a:rPr>
              <a:t>Rs</a:t>
            </a:r>
            <a:r>
              <a:rPr lang="en-US" sz="1400" dirty="0" smtClean="0">
                <a:solidFill>
                  <a:schemeClr val="tx1">
                    <a:lumMod val="75000"/>
                    <a:lumOff val="25000"/>
                  </a:schemeClr>
                </a:solidFill>
              </a:rPr>
              <a:t> for regimes</a:t>
            </a:r>
          </a:p>
          <a:p>
            <a:pPr lvl="2"/>
            <a:r>
              <a:rPr lang="en-US" sz="1200" dirty="0" smtClean="0">
                <a:solidFill>
                  <a:schemeClr val="tx1">
                    <a:lumMod val="75000"/>
                    <a:lumOff val="25000"/>
                  </a:schemeClr>
                </a:solidFill>
              </a:rPr>
              <a:t>Are they ok now?</a:t>
            </a:r>
          </a:p>
          <a:p>
            <a:pPr lvl="1"/>
            <a:r>
              <a:rPr lang="en-US" sz="1400" dirty="0" smtClean="0">
                <a:solidFill>
                  <a:schemeClr val="tx1">
                    <a:lumMod val="75000"/>
                    <a:lumOff val="25000"/>
                  </a:schemeClr>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chemeClr val="tx1">
                    <a:lumMod val="75000"/>
                    <a:lumOff val="25000"/>
                  </a:schemeClr>
                </a:solidFill>
              </a:rPr>
              <a:t>TODO compare </a:t>
            </a:r>
            <a:r>
              <a:rPr lang="en-US" sz="1200" u="sng" dirty="0">
                <a:solidFill>
                  <a:schemeClr val="tx1">
                    <a:lumMod val="75000"/>
                    <a:lumOff val="25000"/>
                  </a:schemeClr>
                </a:solidFill>
              </a:rPr>
              <a:t>new implementation </a:t>
            </a:r>
            <a:r>
              <a:rPr lang="en-US" sz="1200" dirty="0">
                <a:solidFill>
                  <a:schemeClr val="tx1">
                    <a:lumMod val="75000"/>
                    <a:lumOff val="25000"/>
                  </a:schemeClr>
                </a:solidFill>
              </a:rPr>
              <a:t>with </a:t>
            </a:r>
            <a:r>
              <a:rPr lang="en-US" sz="1200" dirty="0" smtClean="0">
                <a:solidFill>
                  <a:schemeClr val="tx1">
                    <a:lumMod val="75000"/>
                    <a:lumOff val="25000"/>
                  </a:schemeClr>
                </a:solidFill>
              </a:rPr>
              <a:t>T=0.3s</a:t>
            </a:r>
          </a:p>
          <a:p>
            <a:pPr lvl="1"/>
            <a:r>
              <a:rPr lang="en-US" sz="1400" dirty="0" smtClean="0">
                <a:solidFill>
                  <a:schemeClr val="tx1">
                    <a:lumMod val="75000"/>
                    <a:lumOff val="25000"/>
                  </a:schemeClr>
                </a:solidFill>
              </a:rPr>
              <a:t>Visualization of utilization and missing values</a:t>
            </a:r>
          </a:p>
          <a:p>
            <a:pPr lvl="2"/>
            <a:r>
              <a:rPr lang="en-US" sz="1200" dirty="0">
                <a:solidFill>
                  <a:schemeClr val="tx1">
                    <a:lumMod val="75000"/>
                    <a:lumOff val="25000"/>
                  </a:schemeClr>
                </a:solidFill>
              </a:rPr>
              <a:t>Trend: </a:t>
            </a:r>
            <a:r>
              <a:rPr lang="en-US" sz="1200" dirty="0" smtClean="0">
                <a:solidFill>
                  <a:schemeClr val="tx1">
                    <a:lumMod val="75000"/>
                    <a:lumOff val="25000"/>
                  </a:schemeClr>
                </a:solidFill>
              </a:rPr>
              <a:t>reasonable</a:t>
            </a:r>
          </a:p>
          <a:p>
            <a:pPr lvl="2"/>
            <a:r>
              <a:rPr lang="en-US" sz="1200" dirty="0">
                <a:solidFill>
                  <a:schemeClr val="tx1">
                    <a:lumMod val="75000"/>
                    <a:lumOff val="25000"/>
                  </a:schemeClr>
                </a:solidFill>
              </a:rPr>
              <a:t>V</a:t>
            </a:r>
            <a:r>
              <a:rPr lang="en-US" sz="1200" dirty="0" smtClean="0">
                <a:solidFill>
                  <a:schemeClr val="tx1">
                    <a:lumMod val="75000"/>
                    <a:lumOff val="25000"/>
                  </a:schemeClr>
                </a:solidFill>
              </a:rPr>
              <a:t>alues</a:t>
            </a:r>
            <a:r>
              <a:rPr lang="en-US" sz="1200" dirty="0">
                <a:solidFill>
                  <a:schemeClr val="tx1">
                    <a:lumMod val="75000"/>
                    <a:lumOff val="25000"/>
                  </a:schemeClr>
                </a:solidFill>
              </a:rPr>
              <a:t>? (remind how they are measured</a:t>
            </a:r>
            <a:r>
              <a:rPr lang="en-US" sz="1200" dirty="0" smtClean="0">
                <a:solidFill>
                  <a:schemeClr val="tx1">
                    <a:lumMod val="75000"/>
                    <a:lumOff val="25000"/>
                  </a:schemeClr>
                </a:solidFill>
              </a:rPr>
              <a:t>)</a:t>
            </a: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Missing values</a:t>
            </a:r>
            <a:endParaRPr lang="en-US" sz="1800" b="1" dirty="0" smtClean="0"/>
          </a:p>
          <a:p>
            <a:pPr lvl="1"/>
            <a:r>
              <a:rPr lang="en-US" sz="1400" dirty="0" smtClean="0"/>
              <a:t>Finding closest </a:t>
            </a:r>
            <a:r>
              <a:rPr lang="en-US" sz="1400" dirty="0" err="1" smtClean="0"/>
              <a:t>wrt</a:t>
            </a:r>
            <a:r>
              <a:rPr lang="en-US" sz="1400" dirty="0" smtClean="0"/>
              <a:t> epoch</a:t>
            </a:r>
          </a:p>
          <a:p>
            <a:pPr lvl="1"/>
            <a:r>
              <a:rPr lang="en-US" sz="1400" dirty="0" smtClean="0">
                <a:solidFill>
                  <a:schemeClr val="tx1">
                    <a:lumMod val="75000"/>
                    <a:lumOff val="25000"/>
                  </a:schemeClr>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Feature analysis</a:t>
            </a:r>
            <a:endParaRPr lang="en-US" sz="1800" b="1" dirty="0"/>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t>Learning</a:t>
            </a:r>
            <a:endParaRPr lang="en-US" sz="400" dirty="0" smtClean="0"/>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5030102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rgbClr val="0000FF"/>
                </a:solidFill>
              </a:rPr>
              <a:t>Execution of different TCP application: implementation of own socket application</a:t>
            </a:r>
          </a:p>
          <a:p>
            <a:pPr lvl="1"/>
            <a:r>
              <a:rPr lang="en-US" sz="1400" dirty="0" smtClean="0">
                <a:solidFill>
                  <a:schemeClr val="tx1">
                    <a:lumMod val="75000"/>
                    <a:lumOff val="25000"/>
                  </a:schemeClr>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chemeClr val="tx1">
                    <a:lumMod val="75000"/>
                    <a:lumOff val="25000"/>
                  </a:schemeClr>
                </a:solidFill>
              </a:rPr>
              <a:t>Is this </a:t>
            </a:r>
            <a:r>
              <a:rPr lang="en-US" sz="1200" u="sng" dirty="0" smtClean="0">
                <a:solidFill>
                  <a:schemeClr val="tx1">
                    <a:lumMod val="75000"/>
                    <a:lumOff val="25000"/>
                  </a:schemeClr>
                </a:solidFill>
              </a:rPr>
              <a:t>reasonable</a:t>
            </a:r>
            <a:r>
              <a:rPr lang="en-US" sz="1200" dirty="0" smtClean="0">
                <a:solidFill>
                  <a:schemeClr val="tx1">
                    <a:lumMod val="75000"/>
                    <a:lumOff val="25000"/>
                  </a:schemeClr>
                </a:solidFill>
              </a:rPr>
              <a:t>?</a:t>
            </a:r>
          </a:p>
          <a:p>
            <a:pPr lvl="1"/>
            <a:r>
              <a:rPr lang="en-US" sz="1400" dirty="0" smtClean="0">
                <a:solidFill>
                  <a:srgbClr val="0070C0"/>
                </a:solidFill>
              </a:rPr>
              <a:t>Improvement finding correct </a:t>
            </a:r>
            <a:r>
              <a:rPr lang="en-US" sz="1400" dirty="0" err="1" smtClean="0">
                <a:solidFill>
                  <a:srgbClr val="0070C0"/>
                </a:solidFill>
              </a:rPr>
              <a:t>Rs</a:t>
            </a:r>
            <a:r>
              <a:rPr lang="en-US" sz="1400" dirty="0" smtClean="0">
                <a:solidFill>
                  <a:srgbClr val="0070C0"/>
                </a:solidFill>
              </a:rPr>
              <a:t> for regimes</a:t>
            </a:r>
          </a:p>
          <a:p>
            <a:pPr lvl="2"/>
            <a:r>
              <a:rPr lang="en-US" sz="1200" dirty="0" smtClean="0">
                <a:solidFill>
                  <a:srgbClr val="FF0000"/>
                </a:solidFill>
              </a:rPr>
              <a:t>Are they ok now?</a:t>
            </a:r>
          </a:p>
          <a:p>
            <a:pPr lvl="1"/>
            <a:r>
              <a:rPr lang="en-US" sz="1400" dirty="0" smtClean="0">
                <a:solidFill>
                  <a:schemeClr val="tx1">
                    <a:lumMod val="75000"/>
                    <a:lumOff val="25000"/>
                  </a:schemeClr>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chemeClr val="tx1">
                    <a:lumMod val="75000"/>
                    <a:lumOff val="25000"/>
                  </a:schemeClr>
                </a:solidFill>
              </a:rPr>
              <a:t>TODO compare </a:t>
            </a:r>
            <a:r>
              <a:rPr lang="en-US" sz="1200" u="sng" dirty="0">
                <a:solidFill>
                  <a:schemeClr val="tx1">
                    <a:lumMod val="75000"/>
                    <a:lumOff val="25000"/>
                  </a:schemeClr>
                </a:solidFill>
              </a:rPr>
              <a:t>new implementation </a:t>
            </a:r>
            <a:r>
              <a:rPr lang="en-US" sz="1200" dirty="0">
                <a:solidFill>
                  <a:schemeClr val="tx1">
                    <a:lumMod val="75000"/>
                    <a:lumOff val="25000"/>
                  </a:schemeClr>
                </a:solidFill>
              </a:rPr>
              <a:t>with </a:t>
            </a:r>
            <a:r>
              <a:rPr lang="en-US" sz="1200" dirty="0" smtClean="0">
                <a:solidFill>
                  <a:schemeClr val="tx1">
                    <a:lumMod val="75000"/>
                    <a:lumOff val="25000"/>
                  </a:schemeClr>
                </a:solidFill>
              </a:rPr>
              <a:t>T=0.3s</a:t>
            </a:r>
          </a:p>
          <a:p>
            <a:pPr lvl="1"/>
            <a:r>
              <a:rPr lang="en-US" sz="1400" dirty="0" smtClean="0">
                <a:solidFill>
                  <a:schemeClr val="tx1">
                    <a:lumMod val="75000"/>
                    <a:lumOff val="25000"/>
                  </a:schemeClr>
                </a:solidFill>
              </a:rPr>
              <a:t>Visualization of utilization and missing values</a:t>
            </a:r>
          </a:p>
          <a:p>
            <a:pPr lvl="2"/>
            <a:r>
              <a:rPr lang="en-US" sz="1200" dirty="0">
                <a:solidFill>
                  <a:schemeClr val="tx1">
                    <a:lumMod val="75000"/>
                    <a:lumOff val="25000"/>
                  </a:schemeClr>
                </a:solidFill>
              </a:rPr>
              <a:t>Trend: </a:t>
            </a:r>
            <a:r>
              <a:rPr lang="en-US" sz="1200" dirty="0" smtClean="0">
                <a:solidFill>
                  <a:schemeClr val="tx1">
                    <a:lumMod val="75000"/>
                    <a:lumOff val="25000"/>
                  </a:schemeClr>
                </a:solidFill>
              </a:rPr>
              <a:t>reasonable</a:t>
            </a:r>
          </a:p>
          <a:p>
            <a:pPr lvl="2"/>
            <a:r>
              <a:rPr lang="en-US" sz="1200" dirty="0">
                <a:solidFill>
                  <a:schemeClr val="tx1">
                    <a:lumMod val="75000"/>
                    <a:lumOff val="25000"/>
                  </a:schemeClr>
                </a:solidFill>
              </a:rPr>
              <a:t>V</a:t>
            </a:r>
            <a:r>
              <a:rPr lang="en-US" sz="1200" dirty="0" smtClean="0">
                <a:solidFill>
                  <a:schemeClr val="tx1">
                    <a:lumMod val="75000"/>
                    <a:lumOff val="25000"/>
                  </a:schemeClr>
                </a:solidFill>
              </a:rPr>
              <a:t>alues</a:t>
            </a:r>
            <a:r>
              <a:rPr lang="en-US" sz="1200" dirty="0">
                <a:solidFill>
                  <a:schemeClr val="tx1">
                    <a:lumMod val="75000"/>
                    <a:lumOff val="25000"/>
                  </a:schemeClr>
                </a:solidFill>
              </a:rPr>
              <a:t>? (remind how they are measured</a:t>
            </a:r>
            <a:r>
              <a:rPr lang="en-US" sz="1200" dirty="0" smtClean="0">
                <a:solidFill>
                  <a:schemeClr val="tx1">
                    <a:lumMod val="75000"/>
                    <a:lumOff val="25000"/>
                  </a:schemeClr>
                </a:solidFill>
              </a:rPr>
              <a:t>)</a:t>
            </a: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Missing values</a:t>
            </a:r>
            <a:endParaRPr lang="en-US" sz="1800" b="1" dirty="0" smtClean="0"/>
          </a:p>
          <a:p>
            <a:pPr lvl="1"/>
            <a:r>
              <a:rPr lang="en-US" sz="1400" dirty="0" smtClean="0"/>
              <a:t>Finding closest </a:t>
            </a:r>
            <a:r>
              <a:rPr lang="en-US" sz="1400" dirty="0" err="1" smtClean="0"/>
              <a:t>wrt</a:t>
            </a:r>
            <a:r>
              <a:rPr lang="en-US" sz="1400" dirty="0" smtClean="0"/>
              <a:t> epoch</a:t>
            </a:r>
          </a:p>
          <a:p>
            <a:pPr lvl="1"/>
            <a:r>
              <a:rPr lang="en-US" sz="1400" dirty="0" smtClean="0">
                <a:solidFill>
                  <a:schemeClr val="tx1">
                    <a:lumMod val="75000"/>
                    <a:lumOff val="25000"/>
                  </a:schemeClr>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Feature analysis</a:t>
            </a:r>
            <a:endParaRPr lang="en-US" sz="1800" b="1" dirty="0"/>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t>Learning</a:t>
            </a:r>
            <a:endParaRPr lang="en-US" sz="400" dirty="0" smtClean="0"/>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3628517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rgbClr val="0000FF"/>
                </a:solidFill>
              </a:rPr>
              <a:t>Execution of different TCP application: implementation of own socket application</a:t>
            </a:r>
          </a:p>
          <a:p>
            <a:pPr lvl="1"/>
            <a:r>
              <a:rPr lang="en-US" sz="1400" dirty="0" smtClean="0">
                <a:solidFill>
                  <a:schemeClr val="tx1">
                    <a:lumMod val="75000"/>
                    <a:lumOff val="25000"/>
                  </a:schemeClr>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chemeClr val="tx1">
                    <a:lumMod val="75000"/>
                    <a:lumOff val="25000"/>
                  </a:schemeClr>
                </a:solidFill>
              </a:rPr>
              <a:t>Is this </a:t>
            </a:r>
            <a:r>
              <a:rPr lang="en-US" sz="1200" u="sng" dirty="0" smtClean="0">
                <a:solidFill>
                  <a:schemeClr val="tx1">
                    <a:lumMod val="75000"/>
                    <a:lumOff val="25000"/>
                  </a:schemeClr>
                </a:solidFill>
              </a:rPr>
              <a:t>reasonable</a:t>
            </a:r>
            <a:r>
              <a:rPr lang="en-US" sz="1200" dirty="0" smtClean="0">
                <a:solidFill>
                  <a:schemeClr val="tx1">
                    <a:lumMod val="75000"/>
                    <a:lumOff val="25000"/>
                  </a:schemeClr>
                </a:solidFill>
              </a:rPr>
              <a:t>?</a:t>
            </a:r>
          </a:p>
          <a:p>
            <a:pPr lvl="1"/>
            <a:r>
              <a:rPr lang="en-US" sz="1400" dirty="0" smtClean="0">
                <a:solidFill>
                  <a:schemeClr val="tx1">
                    <a:lumMod val="75000"/>
                    <a:lumOff val="25000"/>
                  </a:schemeClr>
                </a:solidFill>
              </a:rPr>
              <a:t>Improvement finding correct </a:t>
            </a:r>
            <a:r>
              <a:rPr lang="en-US" sz="1400" dirty="0" err="1" smtClean="0">
                <a:solidFill>
                  <a:schemeClr val="tx1">
                    <a:lumMod val="75000"/>
                    <a:lumOff val="25000"/>
                  </a:schemeClr>
                </a:solidFill>
              </a:rPr>
              <a:t>Rs</a:t>
            </a:r>
            <a:r>
              <a:rPr lang="en-US" sz="1400" dirty="0" smtClean="0">
                <a:solidFill>
                  <a:schemeClr val="tx1">
                    <a:lumMod val="75000"/>
                    <a:lumOff val="25000"/>
                  </a:schemeClr>
                </a:solidFill>
              </a:rPr>
              <a:t> for regimes</a:t>
            </a:r>
          </a:p>
          <a:p>
            <a:pPr lvl="2"/>
            <a:r>
              <a:rPr lang="en-US" sz="1200" dirty="0" smtClean="0">
                <a:solidFill>
                  <a:schemeClr val="tx1">
                    <a:lumMod val="75000"/>
                    <a:lumOff val="25000"/>
                  </a:schemeClr>
                </a:solidFill>
              </a:rPr>
              <a:t>Are they ok now?</a:t>
            </a:r>
          </a:p>
          <a:p>
            <a:pPr lvl="1"/>
            <a:r>
              <a:rPr lang="en-US" sz="1400" dirty="0" smtClean="0">
                <a:solidFill>
                  <a:srgbClr val="0070C0"/>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rgbClr val="FFAE0D"/>
                </a:solidFill>
              </a:rPr>
              <a:t>TODO compare </a:t>
            </a:r>
            <a:r>
              <a:rPr lang="en-US" sz="1200" u="sng" dirty="0">
                <a:solidFill>
                  <a:srgbClr val="FFAE0D"/>
                </a:solidFill>
              </a:rPr>
              <a:t>new implementation </a:t>
            </a:r>
            <a:r>
              <a:rPr lang="en-US" sz="1200" dirty="0">
                <a:solidFill>
                  <a:srgbClr val="FFAE0D"/>
                </a:solidFill>
              </a:rPr>
              <a:t>with </a:t>
            </a:r>
            <a:r>
              <a:rPr lang="en-US" sz="1200" dirty="0" smtClean="0">
                <a:solidFill>
                  <a:srgbClr val="FFAE0D"/>
                </a:solidFill>
              </a:rPr>
              <a:t>T=0.3s</a:t>
            </a:r>
          </a:p>
          <a:p>
            <a:pPr lvl="1"/>
            <a:r>
              <a:rPr lang="en-US" sz="1400" dirty="0" smtClean="0">
                <a:solidFill>
                  <a:schemeClr val="tx1">
                    <a:lumMod val="75000"/>
                    <a:lumOff val="25000"/>
                  </a:schemeClr>
                </a:solidFill>
              </a:rPr>
              <a:t>Visualization of utilization and missing values</a:t>
            </a:r>
          </a:p>
          <a:p>
            <a:pPr lvl="2"/>
            <a:r>
              <a:rPr lang="en-US" sz="1200" dirty="0">
                <a:solidFill>
                  <a:schemeClr val="tx1">
                    <a:lumMod val="75000"/>
                    <a:lumOff val="25000"/>
                  </a:schemeClr>
                </a:solidFill>
              </a:rPr>
              <a:t>Trend: </a:t>
            </a:r>
            <a:r>
              <a:rPr lang="en-US" sz="1200" dirty="0" smtClean="0">
                <a:solidFill>
                  <a:schemeClr val="tx1">
                    <a:lumMod val="75000"/>
                    <a:lumOff val="25000"/>
                  </a:schemeClr>
                </a:solidFill>
              </a:rPr>
              <a:t>reasonable</a:t>
            </a:r>
          </a:p>
          <a:p>
            <a:pPr lvl="2"/>
            <a:r>
              <a:rPr lang="en-US" sz="1200" dirty="0">
                <a:solidFill>
                  <a:schemeClr val="tx1">
                    <a:lumMod val="75000"/>
                    <a:lumOff val="25000"/>
                  </a:schemeClr>
                </a:solidFill>
              </a:rPr>
              <a:t>V</a:t>
            </a:r>
            <a:r>
              <a:rPr lang="en-US" sz="1200" dirty="0" smtClean="0">
                <a:solidFill>
                  <a:schemeClr val="tx1">
                    <a:lumMod val="75000"/>
                    <a:lumOff val="25000"/>
                  </a:schemeClr>
                </a:solidFill>
              </a:rPr>
              <a:t>alues</a:t>
            </a:r>
            <a:r>
              <a:rPr lang="en-US" sz="1200" dirty="0">
                <a:solidFill>
                  <a:schemeClr val="tx1">
                    <a:lumMod val="75000"/>
                    <a:lumOff val="25000"/>
                  </a:schemeClr>
                </a:solidFill>
              </a:rPr>
              <a:t>? (remind how they are measured</a:t>
            </a:r>
            <a:r>
              <a:rPr lang="en-US" sz="1200" dirty="0" smtClean="0">
                <a:solidFill>
                  <a:schemeClr val="tx1">
                    <a:lumMod val="75000"/>
                    <a:lumOff val="25000"/>
                  </a:schemeClr>
                </a:solidFill>
              </a:rPr>
              <a:t>)</a:t>
            </a: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Missing values</a:t>
            </a:r>
            <a:endParaRPr lang="en-US" sz="1800" b="1" dirty="0" smtClean="0"/>
          </a:p>
          <a:p>
            <a:pPr lvl="1"/>
            <a:r>
              <a:rPr lang="en-US" sz="1400" dirty="0" smtClean="0"/>
              <a:t>Finding closest </a:t>
            </a:r>
            <a:r>
              <a:rPr lang="en-US" sz="1400" dirty="0" err="1" smtClean="0"/>
              <a:t>wrt</a:t>
            </a:r>
            <a:r>
              <a:rPr lang="en-US" sz="1400" dirty="0" smtClean="0"/>
              <a:t> epoch</a:t>
            </a:r>
          </a:p>
          <a:p>
            <a:pPr lvl="1"/>
            <a:r>
              <a:rPr lang="en-US" sz="1400" dirty="0" smtClean="0">
                <a:solidFill>
                  <a:schemeClr val="tx1">
                    <a:lumMod val="75000"/>
                    <a:lumOff val="25000"/>
                  </a:schemeClr>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Feature analysis</a:t>
            </a:r>
            <a:endParaRPr lang="en-US" sz="1800" b="1" dirty="0"/>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t>Learning</a:t>
            </a:r>
            <a:endParaRPr lang="en-US" sz="400" dirty="0" smtClean="0"/>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3370637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rgbClr val="0000FF"/>
                </a:solidFill>
              </a:rPr>
              <a:t>Execution of different TCP application: implementation of own socket application</a:t>
            </a:r>
          </a:p>
          <a:p>
            <a:pPr lvl="1"/>
            <a:r>
              <a:rPr lang="en-US" sz="1400" dirty="0" smtClean="0">
                <a:solidFill>
                  <a:schemeClr val="tx1">
                    <a:lumMod val="75000"/>
                    <a:lumOff val="25000"/>
                  </a:schemeClr>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chemeClr val="tx1">
                    <a:lumMod val="75000"/>
                    <a:lumOff val="25000"/>
                  </a:schemeClr>
                </a:solidFill>
              </a:rPr>
              <a:t>Is this </a:t>
            </a:r>
            <a:r>
              <a:rPr lang="en-US" sz="1200" u="sng" dirty="0" smtClean="0">
                <a:solidFill>
                  <a:schemeClr val="tx1">
                    <a:lumMod val="75000"/>
                    <a:lumOff val="25000"/>
                  </a:schemeClr>
                </a:solidFill>
              </a:rPr>
              <a:t>reasonable</a:t>
            </a:r>
            <a:r>
              <a:rPr lang="en-US" sz="1200" dirty="0" smtClean="0">
                <a:solidFill>
                  <a:schemeClr val="tx1">
                    <a:lumMod val="75000"/>
                    <a:lumOff val="25000"/>
                  </a:schemeClr>
                </a:solidFill>
              </a:rPr>
              <a:t>?</a:t>
            </a:r>
          </a:p>
          <a:p>
            <a:pPr lvl="1"/>
            <a:r>
              <a:rPr lang="en-US" sz="1400" dirty="0" smtClean="0">
                <a:solidFill>
                  <a:schemeClr val="tx1">
                    <a:lumMod val="75000"/>
                    <a:lumOff val="25000"/>
                  </a:schemeClr>
                </a:solidFill>
              </a:rPr>
              <a:t>Improvement finding correct </a:t>
            </a:r>
            <a:r>
              <a:rPr lang="en-US" sz="1400" dirty="0" err="1" smtClean="0">
                <a:solidFill>
                  <a:schemeClr val="tx1">
                    <a:lumMod val="75000"/>
                    <a:lumOff val="25000"/>
                  </a:schemeClr>
                </a:solidFill>
              </a:rPr>
              <a:t>Rs</a:t>
            </a:r>
            <a:r>
              <a:rPr lang="en-US" sz="1400" dirty="0" smtClean="0">
                <a:solidFill>
                  <a:schemeClr val="tx1">
                    <a:lumMod val="75000"/>
                    <a:lumOff val="25000"/>
                  </a:schemeClr>
                </a:solidFill>
              </a:rPr>
              <a:t> for regimes</a:t>
            </a:r>
          </a:p>
          <a:p>
            <a:pPr lvl="2"/>
            <a:r>
              <a:rPr lang="en-US" sz="1200" dirty="0" smtClean="0">
                <a:solidFill>
                  <a:schemeClr val="tx1">
                    <a:lumMod val="75000"/>
                    <a:lumOff val="25000"/>
                  </a:schemeClr>
                </a:solidFill>
              </a:rPr>
              <a:t>Are they ok now?</a:t>
            </a:r>
          </a:p>
          <a:p>
            <a:pPr lvl="1"/>
            <a:r>
              <a:rPr lang="en-US" sz="1400" dirty="0" smtClean="0">
                <a:solidFill>
                  <a:schemeClr val="tx1">
                    <a:lumMod val="75000"/>
                    <a:lumOff val="25000"/>
                  </a:schemeClr>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chemeClr val="tx1">
                    <a:lumMod val="75000"/>
                    <a:lumOff val="25000"/>
                  </a:schemeClr>
                </a:solidFill>
              </a:rPr>
              <a:t>TODO compare </a:t>
            </a:r>
            <a:r>
              <a:rPr lang="en-US" sz="1200" u="sng" dirty="0">
                <a:solidFill>
                  <a:schemeClr val="tx1">
                    <a:lumMod val="75000"/>
                    <a:lumOff val="25000"/>
                  </a:schemeClr>
                </a:solidFill>
              </a:rPr>
              <a:t>new implementation </a:t>
            </a:r>
            <a:r>
              <a:rPr lang="en-US" sz="1200" dirty="0">
                <a:solidFill>
                  <a:schemeClr val="tx1">
                    <a:lumMod val="75000"/>
                    <a:lumOff val="25000"/>
                  </a:schemeClr>
                </a:solidFill>
              </a:rPr>
              <a:t>with </a:t>
            </a:r>
            <a:r>
              <a:rPr lang="en-US" sz="1200" dirty="0" smtClean="0">
                <a:solidFill>
                  <a:schemeClr val="tx1">
                    <a:lumMod val="75000"/>
                    <a:lumOff val="25000"/>
                  </a:schemeClr>
                </a:solidFill>
              </a:rPr>
              <a:t>T=0.3s</a:t>
            </a:r>
          </a:p>
          <a:p>
            <a:pPr lvl="1"/>
            <a:r>
              <a:rPr lang="en-US" sz="1400" dirty="0" smtClean="0">
                <a:solidFill>
                  <a:srgbClr val="0000FF"/>
                </a:solidFill>
              </a:rPr>
              <a:t>Visualization of utilization and missing values</a:t>
            </a:r>
          </a:p>
          <a:p>
            <a:pPr lvl="2"/>
            <a:r>
              <a:rPr lang="en-US" sz="1200" dirty="0">
                <a:solidFill>
                  <a:srgbClr val="0070C0"/>
                </a:solidFill>
              </a:rPr>
              <a:t>Trend: </a:t>
            </a:r>
            <a:r>
              <a:rPr lang="en-US" sz="1200" dirty="0" smtClean="0">
                <a:solidFill>
                  <a:srgbClr val="0070C0"/>
                </a:solidFill>
              </a:rPr>
              <a:t>reasonable</a:t>
            </a:r>
          </a:p>
          <a:p>
            <a:pPr lvl="2"/>
            <a:r>
              <a:rPr lang="en-US" sz="1200" dirty="0">
                <a:solidFill>
                  <a:srgbClr val="FF0000"/>
                </a:solidFill>
              </a:rPr>
              <a:t>V</a:t>
            </a:r>
            <a:r>
              <a:rPr lang="en-US" sz="1200" dirty="0" smtClean="0">
                <a:solidFill>
                  <a:srgbClr val="FF0000"/>
                </a:solidFill>
              </a:rPr>
              <a:t>alues</a:t>
            </a:r>
            <a:r>
              <a:rPr lang="en-US" sz="1200" dirty="0">
                <a:solidFill>
                  <a:srgbClr val="FF0000"/>
                </a:solidFill>
              </a:rPr>
              <a:t>? (remind how they are measured</a:t>
            </a:r>
            <a:r>
              <a:rPr lang="en-US" sz="1200" dirty="0" smtClean="0">
                <a:solidFill>
                  <a:srgbClr val="FF0000"/>
                </a:solidFill>
              </a:rPr>
              <a:t>)</a:t>
            </a:r>
            <a:endParaRPr lang="en-US" sz="1400" dirty="0" smtClean="0">
              <a:solidFill>
                <a:srgbClr val="FF0000"/>
              </a:solidFill>
            </a:endParaRPr>
          </a:p>
          <a:p>
            <a:r>
              <a:rPr lang="en-US" sz="1600" b="1" dirty="0" smtClean="0">
                <a:solidFill>
                  <a:srgbClr val="000000">
                    <a:lumMod val="75000"/>
                    <a:lumOff val="25000"/>
                  </a:srgbClr>
                </a:solidFill>
              </a:rPr>
              <a:t>Missing values</a:t>
            </a:r>
            <a:endParaRPr lang="en-US" sz="1800" b="1" dirty="0" smtClean="0"/>
          </a:p>
          <a:p>
            <a:pPr lvl="1"/>
            <a:r>
              <a:rPr lang="en-US" sz="1400" dirty="0" smtClean="0"/>
              <a:t>Finding closest </a:t>
            </a:r>
            <a:r>
              <a:rPr lang="en-US" sz="1400" dirty="0" err="1" smtClean="0"/>
              <a:t>wrt</a:t>
            </a:r>
            <a:r>
              <a:rPr lang="en-US" sz="1400" dirty="0" smtClean="0"/>
              <a:t> epoch</a:t>
            </a:r>
          </a:p>
          <a:p>
            <a:pPr lvl="1"/>
            <a:r>
              <a:rPr lang="en-US" sz="1400" dirty="0" smtClean="0">
                <a:solidFill>
                  <a:schemeClr val="tx1">
                    <a:lumMod val="75000"/>
                    <a:lumOff val="25000"/>
                  </a:schemeClr>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Feature analysis</a:t>
            </a:r>
            <a:endParaRPr lang="en-US" sz="1800" b="1" dirty="0"/>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t>Learning</a:t>
            </a:r>
            <a:endParaRPr lang="en-US" sz="400" dirty="0" smtClean="0"/>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3257026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chemeClr val="tx1">
                    <a:lumMod val="75000"/>
                    <a:lumOff val="25000"/>
                  </a:schemeClr>
                </a:solidFill>
              </a:rPr>
              <a:t>Execution of different TCP application: implementation of own socket application</a:t>
            </a:r>
          </a:p>
          <a:p>
            <a:pPr lvl="1"/>
            <a:r>
              <a:rPr lang="en-US" sz="1400" dirty="0" smtClean="0">
                <a:solidFill>
                  <a:schemeClr val="tx1">
                    <a:lumMod val="75000"/>
                    <a:lumOff val="25000"/>
                  </a:schemeClr>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chemeClr val="tx1">
                    <a:lumMod val="75000"/>
                    <a:lumOff val="25000"/>
                  </a:schemeClr>
                </a:solidFill>
              </a:rPr>
              <a:t>Is this </a:t>
            </a:r>
            <a:r>
              <a:rPr lang="en-US" sz="1200" u="sng" dirty="0" smtClean="0">
                <a:solidFill>
                  <a:schemeClr val="tx1">
                    <a:lumMod val="75000"/>
                    <a:lumOff val="25000"/>
                  </a:schemeClr>
                </a:solidFill>
              </a:rPr>
              <a:t>reasonable</a:t>
            </a:r>
            <a:r>
              <a:rPr lang="en-US" sz="1200" dirty="0" smtClean="0">
                <a:solidFill>
                  <a:schemeClr val="tx1">
                    <a:lumMod val="75000"/>
                    <a:lumOff val="25000"/>
                  </a:schemeClr>
                </a:solidFill>
              </a:rPr>
              <a:t>?</a:t>
            </a:r>
          </a:p>
          <a:p>
            <a:pPr lvl="1"/>
            <a:r>
              <a:rPr lang="en-US" sz="1400" dirty="0" smtClean="0">
                <a:solidFill>
                  <a:schemeClr val="tx1">
                    <a:lumMod val="75000"/>
                    <a:lumOff val="25000"/>
                  </a:schemeClr>
                </a:solidFill>
              </a:rPr>
              <a:t>Improvement finding correct </a:t>
            </a:r>
            <a:r>
              <a:rPr lang="en-US" sz="1400" dirty="0" err="1" smtClean="0">
                <a:solidFill>
                  <a:schemeClr val="tx1">
                    <a:lumMod val="75000"/>
                    <a:lumOff val="25000"/>
                  </a:schemeClr>
                </a:solidFill>
              </a:rPr>
              <a:t>Rs</a:t>
            </a:r>
            <a:r>
              <a:rPr lang="en-US" sz="1400" dirty="0" smtClean="0">
                <a:solidFill>
                  <a:schemeClr val="tx1">
                    <a:lumMod val="75000"/>
                    <a:lumOff val="25000"/>
                  </a:schemeClr>
                </a:solidFill>
              </a:rPr>
              <a:t> for regimes</a:t>
            </a:r>
          </a:p>
          <a:p>
            <a:pPr lvl="2"/>
            <a:r>
              <a:rPr lang="en-US" sz="1200" dirty="0" smtClean="0">
                <a:solidFill>
                  <a:schemeClr val="tx1">
                    <a:lumMod val="75000"/>
                    <a:lumOff val="25000"/>
                  </a:schemeClr>
                </a:solidFill>
              </a:rPr>
              <a:t>Are they ok now?</a:t>
            </a:r>
          </a:p>
          <a:p>
            <a:pPr lvl="1"/>
            <a:r>
              <a:rPr lang="en-US" sz="1400" dirty="0" smtClean="0">
                <a:solidFill>
                  <a:schemeClr val="tx1">
                    <a:lumMod val="75000"/>
                    <a:lumOff val="25000"/>
                  </a:schemeClr>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chemeClr val="tx1">
                    <a:lumMod val="75000"/>
                    <a:lumOff val="25000"/>
                  </a:schemeClr>
                </a:solidFill>
              </a:rPr>
              <a:t>TODO compare </a:t>
            </a:r>
            <a:r>
              <a:rPr lang="en-US" sz="1200" u="sng" dirty="0">
                <a:solidFill>
                  <a:schemeClr val="tx1">
                    <a:lumMod val="75000"/>
                    <a:lumOff val="25000"/>
                  </a:schemeClr>
                </a:solidFill>
              </a:rPr>
              <a:t>new implementation </a:t>
            </a:r>
            <a:r>
              <a:rPr lang="en-US" sz="1200" dirty="0">
                <a:solidFill>
                  <a:schemeClr val="tx1">
                    <a:lumMod val="75000"/>
                    <a:lumOff val="25000"/>
                  </a:schemeClr>
                </a:solidFill>
              </a:rPr>
              <a:t>with </a:t>
            </a:r>
            <a:r>
              <a:rPr lang="en-US" sz="1200" dirty="0" smtClean="0">
                <a:solidFill>
                  <a:schemeClr val="tx1">
                    <a:lumMod val="75000"/>
                    <a:lumOff val="25000"/>
                  </a:schemeClr>
                </a:solidFill>
              </a:rPr>
              <a:t>T=0.3s</a:t>
            </a:r>
          </a:p>
          <a:p>
            <a:pPr lvl="1"/>
            <a:r>
              <a:rPr lang="en-US" sz="1400" dirty="0" smtClean="0">
                <a:solidFill>
                  <a:schemeClr val="tx1">
                    <a:lumMod val="75000"/>
                    <a:lumOff val="25000"/>
                  </a:schemeClr>
                </a:solidFill>
              </a:rPr>
              <a:t>Visualization of utilization and missing values</a:t>
            </a:r>
          </a:p>
          <a:p>
            <a:pPr lvl="2"/>
            <a:r>
              <a:rPr lang="en-US" sz="1200" dirty="0">
                <a:solidFill>
                  <a:schemeClr val="tx1">
                    <a:lumMod val="75000"/>
                    <a:lumOff val="25000"/>
                  </a:schemeClr>
                </a:solidFill>
              </a:rPr>
              <a:t>Trend: </a:t>
            </a:r>
            <a:r>
              <a:rPr lang="en-US" sz="1200" dirty="0" smtClean="0">
                <a:solidFill>
                  <a:schemeClr val="tx1">
                    <a:lumMod val="75000"/>
                    <a:lumOff val="25000"/>
                  </a:schemeClr>
                </a:solidFill>
              </a:rPr>
              <a:t>reasonable</a:t>
            </a:r>
          </a:p>
          <a:p>
            <a:pPr lvl="2"/>
            <a:r>
              <a:rPr lang="en-US" sz="1200" dirty="0">
                <a:solidFill>
                  <a:schemeClr val="tx1">
                    <a:lumMod val="75000"/>
                    <a:lumOff val="25000"/>
                  </a:schemeClr>
                </a:solidFill>
              </a:rPr>
              <a:t>V</a:t>
            </a:r>
            <a:r>
              <a:rPr lang="en-US" sz="1200" dirty="0" smtClean="0">
                <a:solidFill>
                  <a:schemeClr val="tx1">
                    <a:lumMod val="75000"/>
                    <a:lumOff val="25000"/>
                  </a:schemeClr>
                </a:solidFill>
              </a:rPr>
              <a:t>alues</a:t>
            </a:r>
            <a:r>
              <a:rPr lang="en-US" sz="1200" dirty="0">
                <a:solidFill>
                  <a:schemeClr val="tx1">
                    <a:lumMod val="75000"/>
                    <a:lumOff val="25000"/>
                  </a:schemeClr>
                </a:solidFill>
              </a:rPr>
              <a:t>? (remind how they are measured</a:t>
            </a:r>
            <a:r>
              <a:rPr lang="en-US" sz="1200" dirty="0" smtClean="0">
                <a:solidFill>
                  <a:schemeClr val="tx1">
                    <a:lumMod val="75000"/>
                    <a:lumOff val="25000"/>
                  </a:schemeClr>
                </a:solidFill>
              </a:rPr>
              <a:t>)</a:t>
            </a:r>
            <a:endParaRPr lang="en-US" sz="1400" dirty="0" smtClean="0">
              <a:solidFill>
                <a:schemeClr val="tx1">
                  <a:lumMod val="75000"/>
                  <a:lumOff val="25000"/>
                </a:schemeClr>
              </a:solidFill>
            </a:endParaRPr>
          </a:p>
          <a:p>
            <a:r>
              <a:rPr lang="en-US" sz="1600" b="1" dirty="0" smtClean="0">
                <a:solidFill>
                  <a:srgbClr val="0000FF"/>
                </a:solidFill>
              </a:rPr>
              <a:t>Missing values</a:t>
            </a:r>
            <a:endParaRPr lang="en-US" sz="1800" b="1" dirty="0" smtClean="0">
              <a:solidFill>
                <a:srgbClr val="0000FF"/>
              </a:solidFill>
            </a:endParaRPr>
          </a:p>
          <a:p>
            <a:pPr lvl="1"/>
            <a:r>
              <a:rPr lang="en-US" sz="1400" dirty="0" smtClean="0"/>
              <a:t>Finding closest </a:t>
            </a:r>
            <a:r>
              <a:rPr lang="en-US" sz="1400" dirty="0" err="1" smtClean="0"/>
              <a:t>wrt</a:t>
            </a:r>
            <a:r>
              <a:rPr lang="en-US" sz="1400" dirty="0" smtClean="0"/>
              <a:t> epoch</a:t>
            </a:r>
          </a:p>
          <a:p>
            <a:pPr lvl="1"/>
            <a:r>
              <a:rPr lang="en-US" sz="1400" dirty="0" smtClean="0">
                <a:solidFill>
                  <a:srgbClr val="FFAE0D"/>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rgbClr val="000000">
                    <a:lumMod val="75000"/>
                    <a:lumOff val="25000"/>
                  </a:srgbClr>
                </a:solidFill>
              </a:rPr>
              <a:t>Feature analysis</a:t>
            </a:r>
            <a:endParaRPr lang="en-US" sz="1800" b="1" dirty="0"/>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t>Learning</a:t>
            </a:r>
            <a:endParaRPr lang="en-US" sz="400" dirty="0" smtClean="0"/>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30010699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chemeClr val="tx1">
                    <a:lumMod val="75000"/>
                    <a:lumOff val="25000"/>
                  </a:schemeClr>
                </a:solidFill>
              </a:rPr>
              <a:t>Execution of different TCP application: implementation of own socket application</a:t>
            </a:r>
          </a:p>
          <a:p>
            <a:pPr lvl="1"/>
            <a:r>
              <a:rPr lang="en-US" sz="1400" dirty="0" smtClean="0">
                <a:solidFill>
                  <a:schemeClr val="tx1">
                    <a:lumMod val="75000"/>
                    <a:lumOff val="25000"/>
                  </a:schemeClr>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chemeClr val="tx1">
                    <a:lumMod val="75000"/>
                    <a:lumOff val="25000"/>
                  </a:schemeClr>
                </a:solidFill>
              </a:rPr>
              <a:t>Is this </a:t>
            </a:r>
            <a:r>
              <a:rPr lang="en-US" sz="1200" u="sng" dirty="0" smtClean="0">
                <a:solidFill>
                  <a:schemeClr val="tx1">
                    <a:lumMod val="75000"/>
                    <a:lumOff val="25000"/>
                  </a:schemeClr>
                </a:solidFill>
              </a:rPr>
              <a:t>reasonable</a:t>
            </a:r>
            <a:r>
              <a:rPr lang="en-US" sz="1200" dirty="0" smtClean="0">
                <a:solidFill>
                  <a:schemeClr val="tx1">
                    <a:lumMod val="75000"/>
                    <a:lumOff val="25000"/>
                  </a:schemeClr>
                </a:solidFill>
              </a:rPr>
              <a:t>?</a:t>
            </a:r>
          </a:p>
          <a:p>
            <a:pPr lvl="1"/>
            <a:r>
              <a:rPr lang="en-US" sz="1400" dirty="0" smtClean="0">
                <a:solidFill>
                  <a:schemeClr val="tx1">
                    <a:lumMod val="75000"/>
                    <a:lumOff val="25000"/>
                  </a:schemeClr>
                </a:solidFill>
              </a:rPr>
              <a:t>Improvement finding correct </a:t>
            </a:r>
            <a:r>
              <a:rPr lang="en-US" sz="1400" dirty="0" err="1" smtClean="0">
                <a:solidFill>
                  <a:schemeClr val="tx1">
                    <a:lumMod val="75000"/>
                    <a:lumOff val="25000"/>
                  </a:schemeClr>
                </a:solidFill>
              </a:rPr>
              <a:t>Rs</a:t>
            </a:r>
            <a:r>
              <a:rPr lang="en-US" sz="1400" dirty="0" smtClean="0">
                <a:solidFill>
                  <a:schemeClr val="tx1">
                    <a:lumMod val="75000"/>
                    <a:lumOff val="25000"/>
                  </a:schemeClr>
                </a:solidFill>
              </a:rPr>
              <a:t> for regimes</a:t>
            </a:r>
          </a:p>
          <a:p>
            <a:pPr lvl="2"/>
            <a:r>
              <a:rPr lang="en-US" sz="1200" dirty="0" smtClean="0">
                <a:solidFill>
                  <a:schemeClr val="tx1">
                    <a:lumMod val="75000"/>
                    <a:lumOff val="25000"/>
                  </a:schemeClr>
                </a:solidFill>
              </a:rPr>
              <a:t>Are they ok now?</a:t>
            </a:r>
          </a:p>
          <a:p>
            <a:pPr lvl="1"/>
            <a:r>
              <a:rPr lang="en-US" sz="1400" dirty="0" smtClean="0">
                <a:solidFill>
                  <a:schemeClr val="tx1">
                    <a:lumMod val="75000"/>
                    <a:lumOff val="25000"/>
                  </a:schemeClr>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chemeClr val="tx1">
                    <a:lumMod val="75000"/>
                    <a:lumOff val="25000"/>
                  </a:schemeClr>
                </a:solidFill>
              </a:rPr>
              <a:t>TODO compare </a:t>
            </a:r>
            <a:r>
              <a:rPr lang="en-US" sz="1200" u="sng" dirty="0">
                <a:solidFill>
                  <a:schemeClr val="tx1">
                    <a:lumMod val="75000"/>
                    <a:lumOff val="25000"/>
                  </a:schemeClr>
                </a:solidFill>
              </a:rPr>
              <a:t>new implementation </a:t>
            </a:r>
            <a:r>
              <a:rPr lang="en-US" sz="1200" dirty="0">
                <a:solidFill>
                  <a:schemeClr val="tx1">
                    <a:lumMod val="75000"/>
                    <a:lumOff val="25000"/>
                  </a:schemeClr>
                </a:solidFill>
              </a:rPr>
              <a:t>with </a:t>
            </a:r>
            <a:r>
              <a:rPr lang="en-US" sz="1200" dirty="0" smtClean="0">
                <a:solidFill>
                  <a:schemeClr val="tx1">
                    <a:lumMod val="75000"/>
                    <a:lumOff val="25000"/>
                  </a:schemeClr>
                </a:solidFill>
              </a:rPr>
              <a:t>T=0.3s</a:t>
            </a:r>
          </a:p>
          <a:p>
            <a:pPr lvl="1"/>
            <a:r>
              <a:rPr lang="en-US" sz="1400" dirty="0" smtClean="0">
                <a:solidFill>
                  <a:schemeClr val="tx1">
                    <a:lumMod val="75000"/>
                    <a:lumOff val="25000"/>
                  </a:schemeClr>
                </a:solidFill>
              </a:rPr>
              <a:t>Visualization of utilization and missing values</a:t>
            </a:r>
          </a:p>
          <a:p>
            <a:pPr lvl="2"/>
            <a:r>
              <a:rPr lang="en-US" sz="1200" dirty="0">
                <a:solidFill>
                  <a:schemeClr val="tx1">
                    <a:lumMod val="75000"/>
                    <a:lumOff val="25000"/>
                  </a:schemeClr>
                </a:solidFill>
              </a:rPr>
              <a:t>Trend: </a:t>
            </a:r>
            <a:r>
              <a:rPr lang="en-US" sz="1200" dirty="0" smtClean="0">
                <a:solidFill>
                  <a:schemeClr val="tx1">
                    <a:lumMod val="75000"/>
                    <a:lumOff val="25000"/>
                  </a:schemeClr>
                </a:solidFill>
              </a:rPr>
              <a:t>reasonable</a:t>
            </a:r>
          </a:p>
          <a:p>
            <a:pPr lvl="2"/>
            <a:r>
              <a:rPr lang="en-US" sz="1200" dirty="0">
                <a:solidFill>
                  <a:schemeClr val="tx1">
                    <a:lumMod val="75000"/>
                    <a:lumOff val="25000"/>
                  </a:schemeClr>
                </a:solidFill>
              </a:rPr>
              <a:t>V</a:t>
            </a:r>
            <a:r>
              <a:rPr lang="en-US" sz="1200" dirty="0" smtClean="0">
                <a:solidFill>
                  <a:schemeClr val="tx1">
                    <a:lumMod val="75000"/>
                    <a:lumOff val="25000"/>
                  </a:schemeClr>
                </a:solidFill>
              </a:rPr>
              <a:t>alues</a:t>
            </a:r>
            <a:r>
              <a:rPr lang="en-US" sz="1200" dirty="0">
                <a:solidFill>
                  <a:schemeClr val="tx1">
                    <a:lumMod val="75000"/>
                    <a:lumOff val="25000"/>
                  </a:schemeClr>
                </a:solidFill>
              </a:rPr>
              <a:t>? (remind how they are measured</a:t>
            </a:r>
            <a:r>
              <a:rPr lang="en-US" sz="1200" dirty="0" smtClean="0">
                <a:solidFill>
                  <a:schemeClr val="tx1">
                    <a:lumMod val="75000"/>
                    <a:lumOff val="25000"/>
                  </a:schemeClr>
                </a:solidFill>
              </a:rPr>
              <a:t>)</a:t>
            </a:r>
            <a:endParaRPr lang="en-US" sz="1400" dirty="0" smtClean="0">
              <a:solidFill>
                <a:schemeClr val="tx1">
                  <a:lumMod val="75000"/>
                  <a:lumOff val="25000"/>
                </a:schemeClr>
              </a:solidFill>
            </a:endParaRPr>
          </a:p>
          <a:p>
            <a:r>
              <a:rPr lang="en-US" sz="1600" b="1" dirty="0" smtClean="0">
                <a:solidFill>
                  <a:schemeClr val="tx1">
                    <a:lumMod val="75000"/>
                    <a:lumOff val="25000"/>
                  </a:schemeClr>
                </a:solidFill>
              </a:rPr>
              <a:t>Missing values</a:t>
            </a:r>
            <a:endParaRPr lang="en-US" sz="1800" b="1" dirty="0" smtClean="0">
              <a:solidFill>
                <a:schemeClr val="tx1">
                  <a:lumMod val="75000"/>
                  <a:lumOff val="25000"/>
                </a:schemeClr>
              </a:solidFill>
            </a:endParaRPr>
          </a:p>
          <a:p>
            <a:pPr lvl="1"/>
            <a:r>
              <a:rPr lang="en-US" sz="1400" dirty="0" smtClean="0">
                <a:solidFill>
                  <a:schemeClr val="tx1">
                    <a:lumMod val="75000"/>
                    <a:lumOff val="25000"/>
                  </a:schemeClr>
                </a:solidFill>
              </a:rPr>
              <a:t>Finding closest </a:t>
            </a:r>
            <a:r>
              <a:rPr lang="en-US" sz="1400" dirty="0" err="1" smtClean="0">
                <a:solidFill>
                  <a:schemeClr val="tx1">
                    <a:lumMod val="75000"/>
                    <a:lumOff val="25000"/>
                  </a:schemeClr>
                </a:solidFill>
              </a:rPr>
              <a:t>wrt</a:t>
            </a:r>
            <a:r>
              <a:rPr lang="en-US" sz="1400" dirty="0" smtClean="0">
                <a:solidFill>
                  <a:schemeClr val="tx1">
                    <a:lumMod val="75000"/>
                    <a:lumOff val="25000"/>
                  </a:schemeClr>
                </a:solidFill>
              </a:rPr>
              <a:t> epoch</a:t>
            </a:r>
          </a:p>
          <a:p>
            <a:pPr lvl="1"/>
            <a:r>
              <a:rPr lang="en-US" sz="1400" dirty="0" smtClean="0">
                <a:solidFill>
                  <a:schemeClr val="tx1">
                    <a:lumMod val="75000"/>
                    <a:lumOff val="25000"/>
                  </a:schemeClr>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rgbClr val="0000FF"/>
                </a:solidFill>
              </a:rPr>
              <a:t>Feature analysis</a:t>
            </a:r>
            <a:endParaRPr lang="en-US" sz="1800" b="1" dirty="0">
              <a:solidFill>
                <a:srgbClr val="0000FF"/>
              </a:solidFill>
            </a:endParaRPr>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t>Learning</a:t>
            </a:r>
            <a:endParaRPr lang="en-US" sz="400" dirty="0" smtClean="0"/>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9725674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3" name="Text Placeholder 2"/>
          <p:cNvSpPr>
            <a:spLocks noGrp="1"/>
          </p:cNvSpPr>
          <p:nvPr>
            <p:ph type="body" sz="quarter" idx="11"/>
          </p:nvPr>
        </p:nvSpPr>
        <p:spPr>
          <a:xfrm>
            <a:off x="308310" y="476672"/>
            <a:ext cx="11562943" cy="7873633"/>
          </a:xfrm>
        </p:spPr>
        <p:txBody>
          <a:bodyPr numCol="2"/>
          <a:lstStyle/>
          <a:p>
            <a:r>
              <a:rPr lang="en-US" sz="1600" b="1" dirty="0" smtClean="0">
                <a:solidFill>
                  <a:schemeClr val="tx1">
                    <a:lumMod val="75000"/>
                    <a:lumOff val="25000"/>
                  </a:schemeClr>
                </a:solidFill>
              </a:rPr>
              <a:t>Execution of different TCP application: implementation of own socket application</a:t>
            </a:r>
          </a:p>
          <a:p>
            <a:pPr lvl="1"/>
            <a:r>
              <a:rPr lang="en-US" sz="1400" dirty="0" smtClean="0">
                <a:solidFill>
                  <a:schemeClr val="tx1">
                    <a:lumMod val="75000"/>
                    <a:lumOff val="25000"/>
                  </a:schemeClr>
                </a:solidFill>
              </a:rPr>
              <a:t>Comparison with previous approach (greedy TCP app)</a:t>
            </a:r>
          </a:p>
          <a:p>
            <a:pPr lvl="2"/>
            <a:r>
              <a:rPr lang="en-US" sz="1200" dirty="0" smtClean="0">
                <a:solidFill>
                  <a:schemeClr val="tx1">
                    <a:lumMod val="75000"/>
                    <a:lumOff val="25000"/>
                  </a:schemeClr>
                </a:solidFill>
              </a:rPr>
              <a:t>Bulk: </a:t>
            </a:r>
            <a:r>
              <a:rPr lang="en-US" sz="1200" u="sng" dirty="0" smtClean="0">
                <a:solidFill>
                  <a:schemeClr val="tx1">
                    <a:lumMod val="75000"/>
                    <a:lumOff val="25000"/>
                  </a:schemeClr>
                </a:solidFill>
              </a:rPr>
              <a:t>reasonable </a:t>
            </a:r>
            <a:r>
              <a:rPr lang="en-US" sz="1200" dirty="0" smtClean="0">
                <a:solidFill>
                  <a:schemeClr val="tx1">
                    <a:lumMod val="75000"/>
                    <a:lumOff val="25000"/>
                  </a:schemeClr>
                </a:solidFill>
              </a:rPr>
              <a:t>but not real regimes</a:t>
            </a:r>
          </a:p>
          <a:p>
            <a:pPr lvl="2"/>
            <a:r>
              <a:rPr lang="en-US" sz="1200" dirty="0" smtClean="0">
                <a:solidFill>
                  <a:schemeClr val="tx1">
                    <a:lumMod val="75000"/>
                    <a:lumOff val="25000"/>
                  </a:schemeClr>
                </a:solidFill>
              </a:rPr>
              <a:t>Is this </a:t>
            </a:r>
            <a:r>
              <a:rPr lang="en-US" sz="1200" u="sng" dirty="0" smtClean="0">
                <a:solidFill>
                  <a:schemeClr val="tx1">
                    <a:lumMod val="75000"/>
                    <a:lumOff val="25000"/>
                  </a:schemeClr>
                </a:solidFill>
              </a:rPr>
              <a:t>reasonable</a:t>
            </a:r>
            <a:r>
              <a:rPr lang="en-US" sz="1200" dirty="0" smtClean="0">
                <a:solidFill>
                  <a:schemeClr val="tx1">
                    <a:lumMod val="75000"/>
                    <a:lumOff val="25000"/>
                  </a:schemeClr>
                </a:solidFill>
              </a:rPr>
              <a:t>?</a:t>
            </a:r>
          </a:p>
          <a:p>
            <a:pPr lvl="1"/>
            <a:r>
              <a:rPr lang="en-US" sz="1400" dirty="0" smtClean="0">
                <a:solidFill>
                  <a:schemeClr val="tx1">
                    <a:lumMod val="75000"/>
                    <a:lumOff val="25000"/>
                  </a:schemeClr>
                </a:solidFill>
              </a:rPr>
              <a:t>Improvement finding correct </a:t>
            </a:r>
            <a:r>
              <a:rPr lang="en-US" sz="1400" dirty="0" err="1" smtClean="0">
                <a:solidFill>
                  <a:schemeClr val="tx1">
                    <a:lumMod val="75000"/>
                    <a:lumOff val="25000"/>
                  </a:schemeClr>
                </a:solidFill>
              </a:rPr>
              <a:t>Rs</a:t>
            </a:r>
            <a:r>
              <a:rPr lang="en-US" sz="1400" dirty="0" smtClean="0">
                <a:solidFill>
                  <a:schemeClr val="tx1">
                    <a:lumMod val="75000"/>
                    <a:lumOff val="25000"/>
                  </a:schemeClr>
                </a:solidFill>
              </a:rPr>
              <a:t> for regimes</a:t>
            </a:r>
          </a:p>
          <a:p>
            <a:pPr lvl="2"/>
            <a:r>
              <a:rPr lang="en-US" sz="1200" dirty="0" smtClean="0">
                <a:solidFill>
                  <a:schemeClr val="tx1">
                    <a:lumMod val="75000"/>
                    <a:lumOff val="25000"/>
                  </a:schemeClr>
                </a:solidFill>
              </a:rPr>
              <a:t>Are they ok now?</a:t>
            </a:r>
          </a:p>
          <a:p>
            <a:pPr lvl="1"/>
            <a:r>
              <a:rPr lang="en-US" sz="1400" dirty="0" smtClean="0">
                <a:solidFill>
                  <a:schemeClr val="tx1">
                    <a:lumMod val="75000"/>
                    <a:lumOff val="25000"/>
                  </a:schemeClr>
                </a:solidFill>
              </a:rPr>
              <a:t>Comparison between different T values for missing values</a:t>
            </a:r>
          </a:p>
          <a:p>
            <a:pPr lvl="2"/>
            <a:r>
              <a:rPr lang="en-US" sz="1200" dirty="0" smtClean="0">
                <a:solidFill>
                  <a:schemeClr val="tx1">
                    <a:lumMod val="75000"/>
                    <a:lumOff val="25000"/>
                  </a:schemeClr>
                </a:solidFill>
              </a:rPr>
              <a:t>Not really improved. May be better to have T=0.3s but not solution to MVs problem</a:t>
            </a:r>
            <a:endParaRPr lang="en-US" sz="1200" dirty="0">
              <a:solidFill>
                <a:schemeClr val="tx1">
                  <a:lumMod val="75000"/>
                  <a:lumOff val="25000"/>
                </a:schemeClr>
              </a:solidFill>
            </a:endParaRPr>
          </a:p>
          <a:p>
            <a:pPr lvl="2"/>
            <a:r>
              <a:rPr lang="en-US" sz="1200" dirty="0">
                <a:solidFill>
                  <a:schemeClr val="tx1">
                    <a:lumMod val="75000"/>
                    <a:lumOff val="25000"/>
                  </a:schemeClr>
                </a:solidFill>
              </a:rPr>
              <a:t>TODO compare </a:t>
            </a:r>
            <a:r>
              <a:rPr lang="en-US" sz="1200" u="sng" dirty="0">
                <a:solidFill>
                  <a:schemeClr val="tx1">
                    <a:lumMod val="75000"/>
                    <a:lumOff val="25000"/>
                  </a:schemeClr>
                </a:solidFill>
              </a:rPr>
              <a:t>new implementation </a:t>
            </a:r>
            <a:r>
              <a:rPr lang="en-US" sz="1200" dirty="0">
                <a:solidFill>
                  <a:schemeClr val="tx1">
                    <a:lumMod val="75000"/>
                    <a:lumOff val="25000"/>
                  </a:schemeClr>
                </a:solidFill>
              </a:rPr>
              <a:t>with </a:t>
            </a:r>
            <a:r>
              <a:rPr lang="en-US" sz="1200" dirty="0" smtClean="0">
                <a:solidFill>
                  <a:schemeClr val="tx1">
                    <a:lumMod val="75000"/>
                    <a:lumOff val="25000"/>
                  </a:schemeClr>
                </a:solidFill>
              </a:rPr>
              <a:t>T=0.3s</a:t>
            </a:r>
          </a:p>
          <a:p>
            <a:pPr lvl="1"/>
            <a:r>
              <a:rPr lang="en-US" sz="1400" dirty="0" smtClean="0">
                <a:solidFill>
                  <a:schemeClr val="tx1">
                    <a:lumMod val="75000"/>
                    <a:lumOff val="25000"/>
                  </a:schemeClr>
                </a:solidFill>
              </a:rPr>
              <a:t>Visualization of utilization and missing values</a:t>
            </a:r>
          </a:p>
          <a:p>
            <a:pPr lvl="2"/>
            <a:r>
              <a:rPr lang="en-US" sz="1200" dirty="0">
                <a:solidFill>
                  <a:schemeClr val="tx1">
                    <a:lumMod val="75000"/>
                    <a:lumOff val="25000"/>
                  </a:schemeClr>
                </a:solidFill>
              </a:rPr>
              <a:t>Trend: </a:t>
            </a:r>
            <a:r>
              <a:rPr lang="en-US" sz="1200" dirty="0" smtClean="0">
                <a:solidFill>
                  <a:schemeClr val="tx1">
                    <a:lumMod val="75000"/>
                    <a:lumOff val="25000"/>
                  </a:schemeClr>
                </a:solidFill>
              </a:rPr>
              <a:t>reasonable</a:t>
            </a:r>
          </a:p>
          <a:p>
            <a:pPr lvl="2"/>
            <a:r>
              <a:rPr lang="en-US" sz="1200" dirty="0">
                <a:solidFill>
                  <a:schemeClr val="tx1">
                    <a:lumMod val="75000"/>
                    <a:lumOff val="25000"/>
                  </a:schemeClr>
                </a:solidFill>
              </a:rPr>
              <a:t>V</a:t>
            </a:r>
            <a:r>
              <a:rPr lang="en-US" sz="1200" dirty="0" smtClean="0">
                <a:solidFill>
                  <a:schemeClr val="tx1">
                    <a:lumMod val="75000"/>
                    <a:lumOff val="25000"/>
                  </a:schemeClr>
                </a:solidFill>
              </a:rPr>
              <a:t>alues</a:t>
            </a:r>
            <a:r>
              <a:rPr lang="en-US" sz="1200" dirty="0">
                <a:solidFill>
                  <a:schemeClr val="tx1">
                    <a:lumMod val="75000"/>
                    <a:lumOff val="25000"/>
                  </a:schemeClr>
                </a:solidFill>
              </a:rPr>
              <a:t>? (remind how they are measured</a:t>
            </a:r>
            <a:r>
              <a:rPr lang="en-US" sz="1200" dirty="0" smtClean="0">
                <a:solidFill>
                  <a:schemeClr val="tx1">
                    <a:lumMod val="75000"/>
                    <a:lumOff val="25000"/>
                  </a:schemeClr>
                </a:solidFill>
              </a:rPr>
              <a:t>)</a:t>
            </a:r>
            <a:endParaRPr lang="en-US" sz="1400" dirty="0" smtClean="0">
              <a:solidFill>
                <a:schemeClr val="tx1">
                  <a:lumMod val="75000"/>
                  <a:lumOff val="25000"/>
                </a:schemeClr>
              </a:solidFill>
            </a:endParaRPr>
          </a:p>
          <a:p>
            <a:r>
              <a:rPr lang="en-US" sz="1600" b="1" dirty="0" smtClean="0">
                <a:solidFill>
                  <a:schemeClr val="tx1">
                    <a:lumMod val="75000"/>
                    <a:lumOff val="25000"/>
                  </a:schemeClr>
                </a:solidFill>
              </a:rPr>
              <a:t>Missing values</a:t>
            </a:r>
            <a:endParaRPr lang="en-US" sz="1800" b="1" dirty="0" smtClean="0">
              <a:solidFill>
                <a:schemeClr val="tx1">
                  <a:lumMod val="75000"/>
                  <a:lumOff val="25000"/>
                </a:schemeClr>
              </a:solidFill>
            </a:endParaRPr>
          </a:p>
          <a:p>
            <a:pPr lvl="1"/>
            <a:r>
              <a:rPr lang="en-US" sz="1400" dirty="0" smtClean="0">
                <a:solidFill>
                  <a:schemeClr val="tx1">
                    <a:lumMod val="75000"/>
                    <a:lumOff val="25000"/>
                  </a:schemeClr>
                </a:solidFill>
              </a:rPr>
              <a:t>Finding closest </a:t>
            </a:r>
            <a:r>
              <a:rPr lang="en-US" sz="1400" dirty="0" err="1" smtClean="0">
                <a:solidFill>
                  <a:schemeClr val="tx1">
                    <a:lumMod val="75000"/>
                    <a:lumOff val="25000"/>
                  </a:schemeClr>
                </a:solidFill>
              </a:rPr>
              <a:t>wrt</a:t>
            </a:r>
            <a:r>
              <a:rPr lang="en-US" sz="1400" dirty="0" smtClean="0">
                <a:solidFill>
                  <a:schemeClr val="tx1">
                    <a:lumMod val="75000"/>
                    <a:lumOff val="25000"/>
                  </a:schemeClr>
                </a:solidFill>
              </a:rPr>
              <a:t> epoch</a:t>
            </a:r>
          </a:p>
          <a:p>
            <a:pPr lvl="1"/>
            <a:r>
              <a:rPr lang="en-US" sz="1400" dirty="0" smtClean="0">
                <a:solidFill>
                  <a:schemeClr val="tx1">
                    <a:lumMod val="75000"/>
                    <a:lumOff val="25000"/>
                  </a:schemeClr>
                </a:solidFill>
              </a:rPr>
              <a:t>TODO: output probability of drop given the TM</a:t>
            </a: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lvl="1"/>
            <a:endParaRPr lang="en-US" sz="1400" dirty="0">
              <a:solidFill>
                <a:schemeClr val="tx1">
                  <a:lumMod val="75000"/>
                  <a:lumOff val="25000"/>
                </a:schemeClr>
              </a:solidFill>
            </a:endParaRPr>
          </a:p>
          <a:p>
            <a:pPr lvl="1"/>
            <a:endParaRPr lang="en-US" sz="1400" dirty="0" smtClean="0">
              <a:solidFill>
                <a:schemeClr val="tx1">
                  <a:lumMod val="75000"/>
                  <a:lumOff val="25000"/>
                </a:schemeClr>
              </a:solidFill>
            </a:endParaRPr>
          </a:p>
          <a:p>
            <a:pPr marL="457063" lvl="1" indent="0">
              <a:buNone/>
            </a:pPr>
            <a:endParaRPr lang="en-US" sz="1400" dirty="0" smtClean="0">
              <a:solidFill>
                <a:schemeClr val="tx1">
                  <a:lumMod val="75000"/>
                  <a:lumOff val="25000"/>
                </a:schemeClr>
              </a:solidFill>
            </a:endParaRPr>
          </a:p>
          <a:p>
            <a:r>
              <a:rPr lang="en-US" sz="1600" b="1" dirty="0" smtClean="0">
                <a:solidFill>
                  <a:schemeClr val="tx1">
                    <a:lumMod val="75000"/>
                    <a:lumOff val="25000"/>
                  </a:schemeClr>
                </a:solidFill>
              </a:rPr>
              <a:t>Feature analysis</a:t>
            </a:r>
            <a:endParaRPr lang="en-US" sz="1800" b="1" dirty="0">
              <a:solidFill>
                <a:schemeClr val="tx1">
                  <a:lumMod val="75000"/>
                  <a:lumOff val="25000"/>
                </a:schemeClr>
              </a:solidFill>
            </a:endParaRPr>
          </a:p>
          <a:p>
            <a:pPr lvl="1"/>
            <a:r>
              <a:rPr lang="en-US" sz="1400" dirty="0" smtClean="0"/>
              <a:t>Scatterplots</a:t>
            </a:r>
          </a:p>
          <a:p>
            <a:pPr lvl="2"/>
            <a:r>
              <a:rPr lang="en-US" sz="1200" dirty="0" smtClean="0"/>
              <a:t>Too many…</a:t>
            </a:r>
          </a:p>
          <a:p>
            <a:pPr lvl="1"/>
            <a:r>
              <a:rPr lang="en-US" sz="1400" dirty="0" err="1" smtClean="0"/>
              <a:t>Heatmap</a:t>
            </a:r>
            <a:endParaRPr lang="en-US" sz="1400" dirty="0" smtClean="0"/>
          </a:p>
          <a:p>
            <a:pPr lvl="2"/>
            <a:r>
              <a:rPr lang="en-US" sz="1200" dirty="0" smtClean="0"/>
              <a:t>Bulk vs socket</a:t>
            </a:r>
          </a:p>
          <a:p>
            <a:pPr lvl="2"/>
            <a:r>
              <a:rPr lang="en-US" sz="1200" dirty="0" smtClean="0"/>
              <a:t>Bulk: T=0.1 vs T=0.3</a:t>
            </a:r>
            <a:endParaRPr lang="en-US" sz="1400" dirty="0"/>
          </a:p>
          <a:p>
            <a:r>
              <a:rPr lang="en-US" sz="1600" b="1" dirty="0" smtClean="0">
                <a:solidFill>
                  <a:srgbClr val="0000FF"/>
                </a:solidFill>
              </a:rPr>
              <a:t>Learning</a:t>
            </a:r>
            <a:endParaRPr lang="en-US" sz="400" dirty="0" smtClean="0">
              <a:solidFill>
                <a:srgbClr val="0000FF"/>
              </a:solidFill>
            </a:endParaRPr>
          </a:p>
          <a:p>
            <a:pPr lvl="1"/>
            <a:r>
              <a:rPr lang="en-US" sz="1400" dirty="0" smtClean="0"/>
              <a:t>N layer FFNN, D = F(T). With N**2 (as in paper): model still too complex…</a:t>
            </a:r>
          </a:p>
          <a:p>
            <a:pPr lvl="2"/>
            <a:r>
              <a:rPr lang="en-US" sz="1200" dirty="0" smtClean="0"/>
              <a:t>Still tuning:</a:t>
            </a:r>
          </a:p>
          <a:p>
            <a:pPr marL="1599789" lvl="3" indent="-228600">
              <a:buFont typeface="+mj-lt"/>
              <a:buAutoNum type="arabicPeriod"/>
            </a:pPr>
            <a:r>
              <a:rPr lang="en-US" sz="1000" dirty="0" smtClean="0"/>
              <a:t>Activation function: </a:t>
            </a:r>
            <a:r>
              <a:rPr lang="en-US" sz="1000" dirty="0" err="1" smtClean="0"/>
              <a:t>ReLU</a:t>
            </a:r>
            <a:r>
              <a:rPr lang="en-US" sz="1000" dirty="0" smtClean="0"/>
              <a:t> vs sigmoid (in paper sigmoid was described to be better)</a:t>
            </a:r>
          </a:p>
          <a:p>
            <a:pPr marL="2056852" lvl="4" indent="-228600">
              <a:buFont typeface="+mj-lt"/>
              <a:buAutoNum type="arabicPeriod"/>
            </a:pPr>
            <a:r>
              <a:rPr lang="en-US" sz="800" dirty="0" smtClean="0">
                <a:solidFill>
                  <a:schemeClr val="tx1">
                    <a:lumMod val="75000"/>
                    <a:lumOff val="25000"/>
                  </a:schemeClr>
                </a:solidFill>
              </a:rPr>
              <a:t>Sigmoid better</a:t>
            </a:r>
          </a:p>
          <a:p>
            <a:pPr marL="1599789" lvl="3" indent="-228600">
              <a:buFont typeface="+mj-lt"/>
              <a:buAutoNum type="arabicPeriod"/>
            </a:pPr>
            <a:r>
              <a:rPr lang="en-US" sz="1000" dirty="0" smtClean="0"/>
              <a:t>Epochs (</a:t>
            </a:r>
            <a:r>
              <a:rPr lang="en-US" sz="1000" dirty="0" err="1" smtClean="0"/>
              <a:t>EarlyStopping</a:t>
            </a:r>
            <a:r>
              <a:rPr lang="en-US" sz="1000" dirty="0" smtClean="0"/>
              <a:t>)</a:t>
            </a:r>
          </a:p>
          <a:p>
            <a:pPr marL="1599789" lvl="3" indent="-228600">
              <a:buFont typeface="+mj-lt"/>
              <a:buAutoNum type="arabicPeriod"/>
            </a:pPr>
            <a:r>
              <a:rPr lang="en-US" sz="1000" dirty="0" smtClean="0"/>
              <a:t># hidden neurons</a:t>
            </a:r>
          </a:p>
          <a:p>
            <a:pPr marL="1599789" lvl="3" indent="-228600">
              <a:buFont typeface="+mj-lt"/>
              <a:buAutoNum type="arabicPeriod"/>
            </a:pPr>
            <a:r>
              <a:rPr lang="en-US" sz="1000" dirty="0" smtClean="0"/>
              <a:t>Learning Rate, regularization coefficient</a:t>
            </a:r>
          </a:p>
          <a:p>
            <a:pPr marL="799946" lvl="1" indent="-285750"/>
            <a:r>
              <a:rPr lang="en-US" sz="1200" dirty="0"/>
              <a:t>N layer NN, D = </a:t>
            </a:r>
            <a:r>
              <a:rPr lang="en-US" sz="1200" dirty="0" smtClean="0"/>
              <a:t>F(T, CD) being CD = cum. Drops</a:t>
            </a:r>
          </a:p>
          <a:p>
            <a:pPr marL="1199876" lvl="2" indent="-285750"/>
            <a:r>
              <a:rPr lang="en-US" sz="1200" dirty="0" smtClean="0"/>
              <a:t>Still tuning, but great improvement</a:t>
            </a:r>
            <a:endParaRPr lang="en-US" sz="1200" dirty="0"/>
          </a:p>
          <a:p>
            <a:pPr marL="799963" lvl="1" indent="-342900">
              <a:buFont typeface="+mj-lt"/>
              <a:buAutoNum type="arabicPeriod"/>
            </a:pPr>
            <a:endParaRPr lang="en-US" sz="1200" dirty="0" smtClean="0"/>
          </a:p>
          <a:p>
            <a:pPr marL="1199893" lvl="2" indent="-342900">
              <a:buFont typeface="+mj-lt"/>
              <a:buAutoNum type="arabicPeriod"/>
            </a:pPr>
            <a:endParaRPr lang="en-US" sz="1200" dirty="0"/>
          </a:p>
          <a:p>
            <a:pPr marL="856993" lvl="2" indent="0">
              <a:buNone/>
            </a:pPr>
            <a:endParaRPr lang="en-US" sz="1200" dirty="0" smtClean="0"/>
          </a:p>
          <a:p>
            <a:pPr marL="1199893" lvl="2" indent="-342900">
              <a:buFont typeface="+mj-lt"/>
              <a:buAutoNum type="arabicPeriod"/>
            </a:pPr>
            <a:endParaRPr lang="en-US" sz="12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4979576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212346</TotalTime>
  <Words>1557</Words>
  <Application>Microsoft Office PowerPoint</Application>
  <PresentationFormat>Widescreen</PresentationFormat>
  <Paragraphs>331</Paragraphs>
  <Slides>8</Slides>
  <Notes>8</Notes>
  <HiddenSlides>0</HiddenSlides>
  <MMClips>0</MMClips>
  <ScaleCrop>false</ScaleCrop>
  <HeadingPairs>
    <vt:vector size="6" baseType="variant">
      <vt:variant>
        <vt:lpstr>Fonts Used</vt:lpstr>
      </vt:variant>
      <vt:variant>
        <vt:i4>17</vt:i4>
      </vt:variant>
      <vt:variant>
        <vt:lpstr>Theme</vt:lpstr>
      </vt:variant>
      <vt:variant>
        <vt:i4>58</vt:i4>
      </vt:variant>
      <vt:variant>
        <vt:lpstr>Slide Titles</vt:lpstr>
      </vt:variant>
      <vt:variant>
        <vt:i4>8</vt:i4>
      </vt:variant>
    </vt:vector>
  </HeadingPairs>
  <TitlesOfParts>
    <vt:vector size="83" baseType="lpstr">
      <vt:lpstr>FrutigerNext LT BlackCn</vt:lpstr>
      <vt:lpstr>FrutigerNext LT Bold</vt:lpstr>
      <vt:lpstr>FrutigerNext LT Light</vt:lpstr>
      <vt:lpstr>FrutigerNext LT Medium</vt:lpstr>
      <vt:lpstr>FrutigerNext LT Regular</vt:lpstr>
      <vt:lpstr>Lucida Grande</vt:lpstr>
      <vt:lpstr>微软雅黑</vt:lpstr>
      <vt:lpstr>MS PGothic</vt:lpstr>
      <vt:lpstr>MS PGothic</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Analysis of generated dataset v2  Filip Krasniqi, Jocelyne Elias and Jérémie Leguay</vt:lpstr>
      <vt:lpstr>Main points</vt:lpstr>
      <vt:lpstr>Main points</vt:lpstr>
      <vt:lpstr>Main points</vt:lpstr>
      <vt:lpstr>Main points</vt:lpstr>
      <vt:lpstr>Main points</vt:lpstr>
      <vt:lpstr>Main points</vt:lpstr>
      <vt:lpstr>Main points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10447</cp:revision>
  <cp:lastPrinted>2019-05-24T12:55:07Z</cp:lastPrinted>
  <dcterms:created xsi:type="dcterms:W3CDTF">2015-01-15T13:44:33Z</dcterms:created>
  <dcterms:modified xsi:type="dcterms:W3CDTF">2019-07-26T13:41:54Z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